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84" r:id="rId4"/>
    <p:sldId id="261" r:id="rId5"/>
    <p:sldId id="264" r:id="rId6"/>
    <p:sldId id="256" r:id="rId7"/>
    <p:sldId id="289" r:id="rId8"/>
    <p:sldId id="278" r:id="rId9"/>
    <p:sldId id="283" r:id="rId10"/>
    <p:sldId id="347" r:id="rId11"/>
    <p:sldId id="258" r:id="rId12"/>
    <p:sldId id="298" r:id="rId13"/>
    <p:sldId id="280" r:id="rId14"/>
    <p:sldId id="276" r:id="rId15"/>
    <p:sldId id="277" r:id="rId16"/>
    <p:sldId id="285" r:id="rId17"/>
    <p:sldId id="291" r:id="rId18"/>
    <p:sldId id="267" r:id="rId19"/>
    <p:sldId id="288" r:id="rId20"/>
    <p:sldId id="274" r:id="rId21"/>
    <p:sldId id="270" r:id="rId22"/>
    <p:sldId id="266" r:id="rId23"/>
    <p:sldId id="259" r:id="rId24"/>
    <p:sldId id="349" r:id="rId25"/>
    <p:sldId id="348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620EC-5890-47B2-857D-5DA406BE4EF4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41093-9CE5-4AEF-BF0C-C05524F49F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43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727C5-9BF6-4347-927F-694F4EE0AA8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577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69719-C0BC-0A2D-9B3A-43BA2F3A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9DBD18-EA00-FD7A-0607-84CFF61F7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AEC30C-7956-B6B3-FDE0-CE22650F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ECB1FA-560F-A67E-A12D-625A3A52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28174-B5AE-E222-752A-CDA0CA1E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01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E9056-5AA7-D714-901D-BF9D984B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D71467-6EAB-0141-FB8E-6A0C87E9A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2E2B23-31A0-A46C-347B-9EBB1E5E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CA5995-2F6E-7626-B3E1-592B945C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E22974-1520-9A21-F026-2AEC66AF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11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C974D9A-D1FD-1116-B31C-0DC6C99C7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B814D8-9D4A-970F-E2EB-450CB6017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6F82E9-67CE-FCAD-E4D2-D3B71DF7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61A7BB-832E-778A-3B76-8C1108F5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A0908C-B2CD-8011-3733-486FE28C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97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F934C-BFE4-79D3-7D54-FEC84F0D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AD765-6C69-BAE8-537F-06D61035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D9881A-E46A-B5FB-AE34-4D0D8CDD9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9EDAC7-A9C2-0C16-3159-39C10D45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E50EC9-30C0-319B-B9DD-7D6005EF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39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C73A8-FBB2-B503-892B-80A2311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4B97B1-BF53-B144-FEA6-5F7F62724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EA0246-86A1-33BA-01C1-4F1821A7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219CA6-FBE4-FD8C-55E6-E773F54C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F11767-A381-327A-5F87-BCDBA72F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9BA1A-3FFF-7983-7ABA-EAB9646F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8996A1-452A-5CF8-841F-8DE4E7EE0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3A336A-6B5E-82EB-81D2-5DFF1AA5D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832E76-F78B-027F-7AB3-948B9052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E3E57C-ABE2-2A10-31F5-04BB190F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9A5507-2B42-2F88-7199-B4084F1A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1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5C4EC-247B-4360-2CA2-C1712F46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956795-8FCE-59F2-9400-828C929C8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802C63-8759-1DAE-19EF-E84A4612E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DCF433-32EF-14C8-3888-6FBD51620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A3DBE0-EAB6-E2A3-01DC-D3E9F28ED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64BB00B-B274-93F3-74C3-2F18F81C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9E551FA-9BB2-A865-8FCF-F36F696B0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7F63FF0-067C-0945-8EDE-25D773BF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64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2639C-55FA-3E74-0283-36A4BA72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A4EEFEE-3D8B-26DA-8028-204F4073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0DEBFF-4208-4800-D295-4B6CB1CF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66D6EB-99C1-D534-9CC4-1FED7270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55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A08A69-A98E-BE73-EE4C-D1444217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016746-8411-A2E2-E0AC-793737C6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91D20B-225E-143B-3D0A-99241F73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63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6A404-BFE8-382E-D1AC-705D9F5B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0431CC-D39D-E2DA-A603-99E84F405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99D661-5D90-254A-BF02-CE40A85AA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C4AAFF-D9EF-4BE4-89A2-30D0876D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F301CC-B2DF-2466-D3C2-17F1FE7B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A9099F-6138-99DD-2BDD-B8767238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1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CF63F-9E32-4076-B4D3-927CA80F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95D023-B7F4-A0D0-3C08-FBFF94755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7FF936-27EF-98BE-3AF3-3A726DC7D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69F864-BA4B-E805-DE73-3EE8334E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3A6EF7-2847-7C0E-0210-9663B40F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904699-D257-503B-A953-C3AA40FD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83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4B423B-613F-F510-5898-62F53CEB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E34E02-DA24-C84C-5C48-508606A1D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89F314-459F-8A83-3A25-38A5C2BBC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6FEB9-52DD-472B-B9CE-EA6ED307165F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BE0714-749E-61B3-B711-6077BA088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FACCA9-92B9-F9F0-2C49-BCA51479E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28622-8DBF-43C3-9818-916541B3EC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58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AE815F19-6A93-8257-B01D-E6FEFADCB523}"/>
              </a:ext>
            </a:extLst>
          </p:cNvPr>
          <p:cNvSpPr/>
          <p:nvPr/>
        </p:nvSpPr>
        <p:spPr>
          <a:xfrm>
            <a:off x="0" y="293803"/>
            <a:ext cx="3611418" cy="6564197"/>
          </a:xfrm>
          <a:prstGeom prst="triangle">
            <a:avLst>
              <a:gd name="adj" fmla="val 0"/>
            </a:avLst>
          </a:prstGeom>
          <a:solidFill>
            <a:srgbClr val="F5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79AC3D55-615A-1FAC-9EF8-2ACA8EA049DD}"/>
              </a:ext>
            </a:extLst>
          </p:cNvPr>
          <p:cNvSpPr/>
          <p:nvPr/>
        </p:nvSpPr>
        <p:spPr>
          <a:xfrm>
            <a:off x="1516608" y="1191491"/>
            <a:ext cx="10675392" cy="5666509"/>
          </a:xfrm>
          <a:prstGeom prst="triangle">
            <a:avLst>
              <a:gd name="adj" fmla="val 99915"/>
            </a:avLst>
          </a:prstGeom>
          <a:solidFill>
            <a:srgbClr val="D4D1A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8598CFFC-939F-0809-1E4C-7F50F28EB72C}"/>
              </a:ext>
            </a:extLst>
          </p:cNvPr>
          <p:cNvSpPr/>
          <p:nvPr/>
        </p:nvSpPr>
        <p:spPr>
          <a:xfrm>
            <a:off x="1200150" y="5991225"/>
            <a:ext cx="2411268" cy="866775"/>
          </a:xfrm>
          <a:prstGeom prst="triangle">
            <a:avLst>
              <a:gd name="adj" fmla="val 80131"/>
            </a:avLst>
          </a:prstGeom>
          <a:solidFill>
            <a:srgbClr val="0082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E9F35C-C8E2-5A70-53A2-1626AACB1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64" y="410996"/>
            <a:ext cx="1250199" cy="6633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6356673-5259-D604-6FD4-96CC7732CD03}"/>
              </a:ext>
            </a:extLst>
          </p:cNvPr>
          <p:cNvSpPr txBox="1"/>
          <p:nvPr/>
        </p:nvSpPr>
        <p:spPr>
          <a:xfrm>
            <a:off x="2604666" y="1440873"/>
            <a:ext cx="8395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3600" b="1" dirty="0"/>
              <a:t>The Museum Berlin-Karlshorst – </a:t>
            </a:r>
            <a:r>
              <a:rPr lang="de-DE" sz="3600" b="1" dirty="0" err="1"/>
              <a:t>Comemorating</a:t>
            </a:r>
            <a:r>
              <a:rPr lang="de-DE" sz="3600" b="1" dirty="0"/>
              <a:t> </a:t>
            </a:r>
            <a:r>
              <a:rPr lang="de-DE" sz="3600" b="1" dirty="0" err="1"/>
              <a:t>History</a:t>
            </a:r>
            <a:r>
              <a:rPr lang="de-DE" sz="3600" b="1" dirty="0"/>
              <a:t> and </a:t>
            </a:r>
            <a:r>
              <a:rPr lang="de-DE" sz="3600" b="1" dirty="0" err="1"/>
              <a:t>Soviet</a:t>
            </a:r>
            <a:r>
              <a:rPr lang="de-DE" sz="3600" b="1" dirty="0"/>
              <a:t> </a:t>
            </a:r>
            <a:r>
              <a:rPr lang="de-DE" sz="3600" b="1" dirty="0" err="1"/>
              <a:t>heritage</a:t>
            </a:r>
            <a:endParaRPr lang="de-DE"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796164-926D-C883-EF44-C99A63561D16}"/>
              </a:ext>
            </a:extLst>
          </p:cNvPr>
          <p:cNvSpPr txBox="1"/>
          <p:nvPr/>
        </p:nvSpPr>
        <p:spPr>
          <a:xfrm>
            <a:off x="2627755" y="4658682"/>
            <a:ext cx="8756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Roboto" panose="02000000000000000000" pitchFamily="2" charset="0"/>
                <a:ea typeface="Roboto" panose="02000000000000000000" pitchFamily="2" charset="0"/>
              </a:rPr>
              <a:t>Dr. Jörg Morré, Museum Berlin-Karlshorst, Germany</a:t>
            </a:r>
          </a:p>
        </p:txBody>
      </p:sp>
    </p:spTree>
    <p:extLst>
      <p:ext uri="{BB962C8B-B14F-4D97-AF65-F5344CB8AC3E}">
        <p14:creationId xmlns:p14="http://schemas.microsoft.com/office/powerpoint/2010/main" val="393049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236447D-73E0-35C1-555D-C65F027DD110}"/>
              </a:ext>
            </a:extLst>
          </p:cNvPr>
          <p:cNvSpPr txBox="1"/>
          <p:nvPr/>
        </p:nvSpPr>
        <p:spPr>
          <a:xfrm>
            <a:off x="1212980" y="5635538"/>
            <a:ext cx="9246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Missed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opportunity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two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museums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000" dirty="0" err="1">
                <a:latin typeface="Roboto" panose="02000000000000000000" pitchFamily="2" charset="0"/>
                <a:ea typeface="Roboto" panose="02000000000000000000" pitchFamily="2" charset="0"/>
              </a:rPr>
              <a:t>founded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 in 1994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771DFF-B49E-4EF3-B301-47F75BB5D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6" y="1137546"/>
            <a:ext cx="3692465" cy="38216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0D2A04D-3C27-4975-8C65-0BAC4128B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7" y="1137546"/>
            <a:ext cx="5543952" cy="39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38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 err="1"/>
              <a:t>Comemorating</a:t>
            </a:r>
            <a:r>
              <a:rPr lang="de-DE" dirty="0"/>
              <a:t> 8th </a:t>
            </a:r>
            <a:r>
              <a:rPr lang="de-DE" dirty="0" err="1"/>
              <a:t>of</a:t>
            </a:r>
            <a:r>
              <a:rPr lang="de-DE" dirty="0"/>
              <a:t> May in </a:t>
            </a:r>
            <a:r>
              <a:rPr lang="de-DE" dirty="0" err="1"/>
              <a:t>the</a:t>
            </a:r>
            <a:r>
              <a:rPr lang="de-DE" dirty="0"/>
              <a:t> Museum (</a:t>
            </a:r>
            <a:r>
              <a:rPr lang="de-DE" dirty="0" err="1"/>
              <a:t>foto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2013)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32D576-9E54-1948-2550-364FA0018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66" y="195826"/>
            <a:ext cx="7555549" cy="5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20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„</a:t>
            </a:r>
            <a:r>
              <a:rPr lang="de-DE" b="1" dirty="0" err="1"/>
              <a:t>History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Museum“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and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an </a:t>
            </a:r>
            <a:r>
              <a:rPr lang="de-DE" b="1" dirty="0" err="1"/>
              <a:t>attempt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„De-</a:t>
            </a:r>
            <a:r>
              <a:rPr lang="de-DE" b="1" dirty="0" err="1"/>
              <a:t>Sovietisation</a:t>
            </a:r>
            <a:r>
              <a:rPr lang="de-DE" b="1" dirty="0"/>
              <a:t>“</a:t>
            </a:r>
            <a:br>
              <a:rPr lang="de-DE" b="1" dirty="0"/>
            </a:br>
            <a:endParaRPr lang="de-DE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786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Foyer 1967 (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exhibition</a:t>
            </a:r>
            <a:r>
              <a:rPr lang="de-DE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BD60F8-27AF-4CC5-B6E7-6F9D44919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00" y="351750"/>
            <a:ext cx="8178599" cy="54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Foyer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786476-AC74-4D52-BB4E-95471C584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54" y="313455"/>
            <a:ext cx="8464091" cy="56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Entrance (</a:t>
            </a:r>
            <a:r>
              <a:rPr lang="de-DE" dirty="0" err="1"/>
              <a:t>since</a:t>
            </a:r>
            <a:r>
              <a:rPr lang="de-DE" dirty="0"/>
              <a:t> 1967)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557B4D-0868-4478-B533-B1417D02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07" y="293204"/>
            <a:ext cx="8572023" cy="57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 err="1"/>
              <a:t>Pre</a:t>
            </a:r>
            <a:r>
              <a:rPr lang="de-DE" dirty="0"/>
              <a:t>-Foyer (</a:t>
            </a:r>
            <a:r>
              <a:rPr lang="de-DE" dirty="0" err="1"/>
              <a:t>since</a:t>
            </a:r>
            <a:r>
              <a:rPr lang="de-DE" dirty="0"/>
              <a:t> 2013)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776C685-D000-4B94-94FD-DBFBAF11D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05" y="306199"/>
            <a:ext cx="8277190" cy="5518127"/>
          </a:xfrm>
        </p:spPr>
      </p:pic>
    </p:spTree>
    <p:extLst>
      <p:ext uri="{BB962C8B-B14F-4D97-AF65-F5344CB8AC3E}">
        <p14:creationId xmlns:p14="http://schemas.microsoft.com/office/powerpoint/2010/main" val="387958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/>
              <a:t>„</a:t>
            </a:r>
            <a:r>
              <a:rPr lang="de-DE" b="1" dirty="0" err="1"/>
              <a:t>Pedestal</a:t>
            </a:r>
            <a:r>
              <a:rPr lang="de-DE" b="1" dirty="0"/>
              <a:t> Tank“ </a:t>
            </a:r>
            <a:br>
              <a:rPr lang="de-DE" b="1" dirty="0"/>
            </a:br>
            <a:r>
              <a:rPr lang="de-DE" b="1" dirty="0"/>
              <a:t>-</a:t>
            </a:r>
            <a:br>
              <a:rPr lang="de-DE" b="1" dirty="0"/>
            </a:br>
            <a:r>
              <a:rPr lang="de-DE" b="1" dirty="0" err="1"/>
              <a:t>as</a:t>
            </a:r>
            <a:r>
              <a:rPr lang="de-DE" b="1" dirty="0"/>
              <a:t> a powerful </a:t>
            </a:r>
            <a:r>
              <a:rPr lang="de-DE" b="1" dirty="0" err="1"/>
              <a:t>Soviet</a:t>
            </a:r>
            <a:r>
              <a:rPr lang="de-DE" b="1" dirty="0"/>
              <a:t> </a:t>
            </a:r>
            <a:r>
              <a:rPr lang="de-DE" b="1" dirty="0" err="1"/>
              <a:t>heritage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12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The tank in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Museum, 1967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30A60F-376A-3C1D-EC3B-15C45ABF6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86" y="472878"/>
            <a:ext cx="8300323" cy="52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Setting in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Museum </a:t>
            </a:r>
            <a:r>
              <a:rPr lang="de-DE" dirty="0" err="1"/>
              <a:t>since</a:t>
            </a:r>
            <a:r>
              <a:rPr lang="de-DE" dirty="0"/>
              <a:t> 1970ies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39767DF-68F9-457C-8CF6-A9A34110B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97" y="306199"/>
            <a:ext cx="8321579" cy="5547720"/>
          </a:xfrm>
        </p:spPr>
      </p:pic>
    </p:spTree>
    <p:extLst>
      <p:ext uri="{BB962C8B-B14F-4D97-AF65-F5344CB8AC3E}">
        <p14:creationId xmlns:p14="http://schemas.microsoft.com/office/powerpoint/2010/main" val="205587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8th </a:t>
            </a:r>
            <a:r>
              <a:rPr lang="de-DE" dirty="0" err="1"/>
              <a:t>of</a:t>
            </a:r>
            <a:r>
              <a:rPr lang="de-DE" dirty="0"/>
              <a:t> May 1945. Act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Unconditional</a:t>
            </a:r>
            <a:r>
              <a:rPr lang="de-DE" dirty="0"/>
              <a:t> Surrender in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Soviet</a:t>
            </a:r>
            <a:r>
              <a:rPr lang="de-DE" dirty="0"/>
              <a:t> Supreme Headquarter in Berlin-Karlshorst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C44464-578D-49E3-79BA-844A35F55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04" y="413624"/>
            <a:ext cx="7816791" cy="52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4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Framing </a:t>
            </a:r>
            <a:r>
              <a:rPr lang="de-DE" dirty="0" err="1"/>
              <a:t>the</a:t>
            </a:r>
            <a:r>
              <a:rPr lang="de-DE" dirty="0"/>
              <a:t> tank (</a:t>
            </a:r>
            <a:r>
              <a:rPr lang="de-DE" dirty="0" err="1"/>
              <a:t>since</a:t>
            </a:r>
            <a:r>
              <a:rPr lang="de-DE" dirty="0"/>
              <a:t> 2013)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D0929F-6301-1827-E2BB-2C9929C39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50" y="306199"/>
            <a:ext cx="3711775" cy="55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4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The (</a:t>
            </a:r>
            <a:r>
              <a:rPr lang="de-DE" dirty="0" err="1"/>
              <a:t>former</a:t>
            </a:r>
            <a:r>
              <a:rPr lang="de-DE" dirty="0"/>
              <a:t>) </a:t>
            </a:r>
            <a:r>
              <a:rPr lang="de-DE" dirty="0" err="1"/>
              <a:t>setting</a:t>
            </a:r>
            <a:r>
              <a:rPr lang="de-DE" dirty="0"/>
              <a:t> in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museum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9564F1-209A-0A80-FB58-039CEA103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77" y="306199"/>
            <a:ext cx="9415246" cy="52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2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The tank on </a:t>
            </a:r>
            <a:r>
              <a:rPr lang="de-DE" dirty="0" err="1"/>
              <a:t>the</a:t>
            </a:r>
            <a:r>
              <a:rPr lang="de-DE" dirty="0"/>
              <a:t> 8th </a:t>
            </a:r>
            <a:r>
              <a:rPr lang="de-DE" dirty="0" err="1"/>
              <a:t>of</a:t>
            </a:r>
            <a:r>
              <a:rPr lang="de-DE" dirty="0"/>
              <a:t> May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C32467-CEF5-E036-FA10-9279F539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02" y="247970"/>
            <a:ext cx="8455451" cy="56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8834E17-EE30-4FAC-9F3B-2E15802523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0" y="2939425"/>
            <a:ext cx="90759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What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to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do?</a:t>
            </a:r>
            <a:endParaRPr kumimoji="0" lang="ru-RU" altLang="de-D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75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„</a:t>
            </a:r>
            <a:r>
              <a:rPr lang="de-DE" dirty="0" err="1"/>
              <a:t>History</a:t>
            </a:r>
            <a:r>
              <a:rPr lang="de-DE" dirty="0"/>
              <a:t> in </a:t>
            </a:r>
            <a:r>
              <a:rPr lang="de-DE" dirty="0" err="1"/>
              <a:t>Conflict</a:t>
            </a:r>
            <a:r>
              <a:rPr lang="de-DE" dirty="0"/>
              <a:t>“ – </a:t>
            </a:r>
            <a:r>
              <a:rPr lang="de-DE" dirty="0" err="1"/>
              <a:t>lectures</a:t>
            </a:r>
            <a:r>
              <a:rPr lang="de-DE" dirty="0"/>
              <a:t> and </a:t>
            </a:r>
            <a:r>
              <a:rPr lang="de-DE" dirty="0" err="1"/>
              <a:t>panel</a:t>
            </a:r>
            <a:r>
              <a:rPr lang="de-DE" dirty="0"/>
              <a:t> </a:t>
            </a:r>
            <a:r>
              <a:rPr lang="de-DE" dirty="0" err="1"/>
              <a:t>discussions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2022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5AF7DFC-EFC2-4CF6-9F7C-24EBD3D5D3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71804"/>
              </p:ext>
            </p:extLst>
          </p:nvPr>
        </p:nvGraphicFramePr>
        <p:xfrm>
          <a:off x="1908700" y="305496"/>
          <a:ext cx="7800312" cy="555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6545403" imgH="4663299" progId="AcroExch.Document.DC">
                  <p:embed/>
                </p:oleObj>
              </mc:Choice>
              <mc:Fallback>
                <p:oleObj name="Acrobat Document" r:id="rId3" imgW="6545403" imgH="466329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8700" y="305496"/>
                        <a:ext cx="7800312" cy="555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543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 err="1"/>
              <a:t>today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F91FC-E0CB-EEE9-75A2-0A22E226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95" y="255630"/>
            <a:ext cx="8412410" cy="56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5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134" y="5956182"/>
            <a:ext cx="10369118" cy="595619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Residence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Chief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Soviet</a:t>
            </a:r>
            <a:r>
              <a:rPr lang="de-DE" dirty="0"/>
              <a:t> Military </a:t>
            </a:r>
            <a:r>
              <a:rPr lang="de-DE" dirty="0" err="1"/>
              <a:t>Adminstration</a:t>
            </a:r>
            <a:r>
              <a:rPr lang="de-DE" dirty="0"/>
              <a:t> / City Commander </a:t>
            </a:r>
            <a:r>
              <a:rPr lang="de-DE" dirty="0" err="1"/>
              <a:t>of</a:t>
            </a:r>
            <a:r>
              <a:rPr lang="de-DE" dirty="0"/>
              <a:t> Berlin, 1945 – 1962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C7AE8BC-1ECB-4854-A457-0516B959F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06" y="389014"/>
            <a:ext cx="7964265" cy="53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5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1967 – 1994 </a:t>
            </a:r>
            <a:r>
              <a:rPr lang="de-DE" dirty="0" err="1"/>
              <a:t>Soviet</a:t>
            </a:r>
            <a:r>
              <a:rPr lang="de-DE" dirty="0"/>
              <a:t> Military „Museum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Unconditional</a:t>
            </a:r>
            <a:r>
              <a:rPr lang="de-DE" dirty="0"/>
              <a:t> Surrender“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D90BD1-E2F6-C705-28BD-6204DD94C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0" y="306199"/>
            <a:ext cx="5501068" cy="5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6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1994 – 2022 German-</a:t>
            </a:r>
            <a:r>
              <a:rPr lang="de-DE" dirty="0" err="1"/>
              <a:t>Russian</a:t>
            </a:r>
            <a:r>
              <a:rPr lang="de-DE" dirty="0"/>
              <a:t> Museum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D94EAB-37A5-57A0-2EE7-ED522813B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07" y="216848"/>
            <a:ext cx="8278185" cy="55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Statement 24th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February</a:t>
            </a:r>
            <a:r>
              <a:rPr lang="de-DE" dirty="0"/>
              <a:t> 2022 (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war)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C6F603-1D5B-813F-0278-70937F38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1" y="386098"/>
            <a:ext cx="7458245" cy="55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r>
              <a:rPr lang="de-DE" b="1" dirty="0"/>
              <a:t>Place </a:t>
            </a:r>
            <a:r>
              <a:rPr lang="de-DE" b="1" dirty="0" err="1"/>
              <a:t>of</a:t>
            </a:r>
            <a:r>
              <a:rPr lang="de-DE" b="1" dirty="0"/>
              <a:t> an </a:t>
            </a:r>
            <a:r>
              <a:rPr lang="de-DE" b="1" dirty="0" err="1"/>
              <a:t>historical</a:t>
            </a:r>
            <a:r>
              <a:rPr lang="de-DE" b="1" dirty="0"/>
              <a:t> </a:t>
            </a:r>
            <a:r>
              <a:rPr lang="de-DE" b="1" dirty="0" err="1"/>
              <a:t>moment</a:t>
            </a:r>
            <a:br>
              <a:rPr lang="de-DE" b="1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826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Wehrmacht </a:t>
            </a:r>
            <a:r>
              <a:rPr lang="de-DE" dirty="0" err="1"/>
              <a:t>signs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surrender in Karlshorst 8th </a:t>
            </a:r>
            <a:r>
              <a:rPr lang="de-DE" dirty="0" err="1"/>
              <a:t>of</a:t>
            </a:r>
            <a:r>
              <a:rPr lang="de-DE" dirty="0"/>
              <a:t> May 1945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C8ED80A-90D1-42DD-8E93-DF0E2A94C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94" y="412489"/>
            <a:ext cx="7897412" cy="5323149"/>
          </a:xfrm>
        </p:spPr>
      </p:pic>
    </p:spTree>
    <p:extLst>
      <p:ext uri="{BB962C8B-B14F-4D97-AF65-F5344CB8AC3E}">
        <p14:creationId xmlns:p14="http://schemas.microsoft.com/office/powerpoint/2010/main" val="404346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7F099-E901-B40F-1001-786D7485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492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A0E637-5B17-C411-8BA9-E935AA3A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56182"/>
            <a:ext cx="9144000" cy="595619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surrender in 2025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94CC311-7CDF-4539-BAE3-6EE9BDA6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19" y="343431"/>
            <a:ext cx="8312458" cy="5541639"/>
          </a:xfrm>
        </p:spPr>
      </p:pic>
    </p:spTree>
    <p:extLst>
      <p:ext uri="{BB962C8B-B14F-4D97-AF65-F5344CB8AC3E}">
        <p14:creationId xmlns:p14="http://schemas.microsoft.com/office/powerpoint/2010/main" val="391106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Breitbild</PresentationFormat>
  <Paragraphs>28</Paragraphs>
  <Slides>25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Office</vt:lpstr>
      <vt:lpstr>Adobe 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Place of an historical moment  </vt:lpstr>
      <vt:lpstr>PowerPoint-Präsentation</vt:lpstr>
      <vt:lpstr>PowerPoint-Präsentation</vt:lpstr>
      <vt:lpstr>PowerPoint-Präsentation</vt:lpstr>
      <vt:lpstr>PowerPoint-Präsentation</vt:lpstr>
      <vt:lpstr>„History of the Museum“  and  an attempt of „De-Sovietisation“ </vt:lpstr>
      <vt:lpstr>PowerPoint-Präsentation</vt:lpstr>
      <vt:lpstr>PowerPoint-Präsentation</vt:lpstr>
      <vt:lpstr>PowerPoint-Präsentation</vt:lpstr>
      <vt:lpstr>PowerPoint-Präsentation</vt:lpstr>
      <vt:lpstr> „Pedestal Tank“  - as a powerful Soviet heritage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to do?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Museum Berlin-Karlshorst Commemorating History: Germany, Russia, Ukraine, and Belarus     Jörg Morré, Museum Berlin Karlshorst, Germany</dc:title>
  <dc:creator>Dr. Jörg Morré</dc:creator>
  <cp:lastModifiedBy>Dr. Jörg Morré</cp:lastModifiedBy>
  <cp:revision>21</cp:revision>
  <dcterms:created xsi:type="dcterms:W3CDTF">2022-08-11T15:36:55Z</dcterms:created>
  <dcterms:modified xsi:type="dcterms:W3CDTF">2025-09-08T16:29:38Z</dcterms:modified>
</cp:coreProperties>
</file>